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58" r:id="rId4"/>
    <p:sldId id="260" r:id="rId5"/>
    <p:sldId id="262" r:id="rId6"/>
    <p:sldId id="263" r:id="rId7"/>
    <p:sldId id="261" r:id="rId8"/>
    <p:sldId id="266" r:id="rId9"/>
    <p:sldId id="265" r:id="rId10"/>
    <p:sldId id="264" r:id="rId11"/>
    <p:sldId id="267" r:id="rId12"/>
    <p:sldId id="268" r:id="rId13"/>
    <p:sldId id="271" r:id="rId14"/>
    <p:sldId id="269" r:id="rId15"/>
    <p:sldId id="272" r:id="rId16"/>
    <p:sldId id="270" r:id="rId17"/>
    <p:sldId id="276" r:id="rId18"/>
    <p:sldId id="273" r:id="rId19"/>
    <p:sldId id="277" r:id="rId20"/>
    <p:sldId id="278" r:id="rId21"/>
    <p:sldId id="279" r:id="rId22"/>
  </p:sldIdLst>
  <p:sldSz cx="9144000" cy="6858000" type="screen4x3"/>
  <p:notesSz cx="6858000" cy="9144000"/>
  <p:defaultTextStyle>
    <a:defPPr>
      <a:defRPr lang="it-IT"/>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323" autoAdjust="0"/>
  </p:normalViewPr>
  <p:slideViewPr>
    <p:cSldViewPr snapToGrid="0" snapToObjects="1">
      <p:cViewPr varScale="1">
        <p:scale>
          <a:sx n="62" d="100"/>
          <a:sy n="62" d="100"/>
        </p:scale>
        <p:origin x="-151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stile</a:t>
            </a:r>
            <a:endParaRPr lang="en-GB"/>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GB"/>
          </a:p>
        </p:txBody>
      </p:sp>
      <p:sp>
        <p:nvSpPr>
          <p:cNvPr id="4" name="Segnaposto data 3"/>
          <p:cNvSpPr>
            <a:spLocks noGrp="1"/>
          </p:cNvSpPr>
          <p:nvPr>
            <p:ph type="dt" sz="half" idx="10"/>
          </p:nvPr>
        </p:nvSpPr>
        <p:spPr/>
        <p:txBody>
          <a:bodyPr/>
          <a:lstStyle>
            <a:lvl1pPr>
              <a:defRPr/>
            </a:lvl1pPr>
          </a:lstStyle>
          <a:p>
            <a:pPr>
              <a:defRPr/>
            </a:pPr>
            <a:fld id="{3BD43329-C930-44EE-8EF5-B2C42F21C087}" type="datetimeFigureOut">
              <a:rPr lang="it-IT"/>
              <a:pPr>
                <a:defRPr/>
              </a:pPr>
              <a:t>26/11/2017</a:t>
            </a:fld>
            <a:endParaRPr lang="en-GB" dirty="0"/>
          </a:p>
        </p:txBody>
      </p:sp>
      <p:sp>
        <p:nvSpPr>
          <p:cNvPr id="5" name="Segnaposto piè di pagina 4"/>
          <p:cNvSpPr>
            <a:spLocks noGrp="1"/>
          </p:cNvSpPr>
          <p:nvPr>
            <p:ph type="ftr" sz="quarter" idx="11"/>
          </p:nvPr>
        </p:nvSpPr>
        <p:spPr/>
        <p:txBody>
          <a:bodyPr/>
          <a:lstStyle>
            <a:lvl1pPr>
              <a:defRPr/>
            </a:lvl1pPr>
          </a:lstStyle>
          <a:p>
            <a:pPr>
              <a:defRPr/>
            </a:pPr>
            <a:endParaRPr lang="en-GB"/>
          </a:p>
        </p:txBody>
      </p:sp>
      <p:sp>
        <p:nvSpPr>
          <p:cNvPr id="6" name="Segnaposto numero diapositiva 5"/>
          <p:cNvSpPr>
            <a:spLocks noGrp="1"/>
          </p:cNvSpPr>
          <p:nvPr>
            <p:ph type="sldNum" sz="quarter" idx="12"/>
          </p:nvPr>
        </p:nvSpPr>
        <p:spPr/>
        <p:txBody>
          <a:bodyPr/>
          <a:lstStyle>
            <a:lvl1pPr>
              <a:defRPr/>
            </a:lvl1pPr>
          </a:lstStyle>
          <a:p>
            <a:pPr>
              <a:defRPr/>
            </a:pPr>
            <a:fld id="{036C98A1-4D94-4E9F-A446-F254D8AE494D}"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108080"/>
            <a:ext cx="8229600" cy="834941"/>
          </a:xfrm>
          <a:prstGeom prst="rect">
            <a:avLst/>
          </a:prstGeom>
        </p:spPr>
        <p:txBody>
          <a:bodyPr/>
          <a:lstStyle/>
          <a:p>
            <a:r>
              <a:rPr lang="it-IT" smtClean="0"/>
              <a:t>Fare clic per modificare stile</a:t>
            </a:r>
            <a:endParaRPr lang="en-GB"/>
          </a:p>
        </p:txBody>
      </p:sp>
      <p:sp>
        <p:nvSpPr>
          <p:cNvPr id="3" name="Segnaposto testo verticale 2"/>
          <p:cNvSpPr>
            <a:spLocks noGrp="1"/>
          </p:cNvSpPr>
          <p:nvPr>
            <p:ph type="body" orient="vert" idx="1"/>
          </p:nvPr>
        </p:nvSpPr>
        <p:spPr>
          <a:xfrm>
            <a:off x="457200" y="1147616"/>
            <a:ext cx="8229600" cy="4525963"/>
          </a:xfrm>
          <a:prstGeom prst="rect">
            <a:avLst/>
          </a:prstGeo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lvl1pPr>
              <a:defRPr/>
            </a:lvl1pPr>
          </a:lstStyle>
          <a:p>
            <a:pPr>
              <a:defRPr/>
            </a:pPr>
            <a:fld id="{298A9073-1589-49DD-BC96-A4F093A78102}" type="datetimeFigureOut">
              <a:rPr lang="it-IT"/>
              <a:pPr>
                <a:defRPr/>
              </a:pPr>
              <a:t>26/11/2017</a:t>
            </a:fld>
            <a:endParaRPr lang="en-GB" dirty="0"/>
          </a:p>
        </p:txBody>
      </p:sp>
      <p:sp>
        <p:nvSpPr>
          <p:cNvPr id="5" name="Segnaposto piè di pagina 4"/>
          <p:cNvSpPr>
            <a:spLocks noGrp="1"/>
          </p:cNvSpPr>
          <p:nvPr>
            <p:ph type="ftr" sz="quarter" idx="11"/>
          </p:nvPr>
        </p:nvSpPr>
        <p:spPr/>
        <p:txBody>
          <a:bodyPr/>
          <a:lstStyle>
            <a:lvl1pPr>
              <a:defRPr/>
            </a:lvl1pPr>
          </a:lstStyle>
          <a:p>
            <a:pPr>
              <a:defRPr/>
            </a:pPr>
            <a:endParaRPr lang="en-GB"/>
          </a:p>
        </p:txBody>
      </p:sp>
      <p:sp>
        <p:nvSpPr>
          <p:cNvPr id="6" name="Segnaposto numero diapositiva 5"/>
          <p:cNvSpPr>
            <a:spLocks noGrp="1"/>
          </p:cNvSpPr>
          <p:nvPr>
            <p:ph type="sldNum" sz="quarter" idx="12"/>
          </p:nvPr>
        </p:nvSpPr>
        <p:spPr/>
        <p:txBody>
          <a:bodyPr/>
          <a:lstStyle>
            <a:lvl1pPr>
              <a:defRPr/>
            </a:lvl1pPr>
          </a:lstStyle>
          <a:p>
            <a:pPr>
              <a:defRPr/>
            </a:pPr>
            <a:fld id="{461138F7-80BB-4BA7-B950-08D2722BE50F}"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smtClean="0"/>
              <a:t>Fare clic per modificare stile</a:t>
            </a:r>
            <a:endParaRPr lang="en-GB"/>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lvl1pPr>
              <a:defRPr/>
            </a:lvl1pPr>
          </a:lstStyle>
          <a:p>
            <a:pPr>
              <a:defRPr/>
            </a:pPr>
            <a:fld id="{532D9BA1-8F75-4EEB-A684-6BFD7CA542FC}" type="datetimeFigureOut">
              <a:rPr lang="it-IT"/>
              <a:pPr>
                <a:defRPr/>
              </a:pPr>
              <a:t>26/11/2017</a:t>
            </a:fld>
            <a:endParaRPr lang="en-GB" dirty="0"/>
          </a:p>
        </p:txBody>
      </p:sp>
      <p:sp>
        <p:nvSpPr>
          <p:cNvPr id="5" name="Segnaposto piè di pagina 4"/>
          <p:cNvSpPr>
            <a:spLocks noGrp="1"/>
          </p:cNvSpPr>
          <p:nvPr>
            <p:ph type="ftr" sz="quarter" idx="11"/>
          </p:nvPr>
        </p:nvSpPr>
        <p:spPr/>
        <p:txBody>
          <a:bodyPr/>
          <a:lstStyle>
            <a:lvl1pPr>
              <a:defRPr/>
            </a:lvl1pPr>
          </a:lstStyle>
          <a:p>
            <a:pPr>
              <a:defRPr/>
            </a:pPr>
            <a:endParaRPr lang="en-GB"/>
          </a:p>
        </p:txBody>
      </p:sp>
      <p:sp>
        <p:nvSpPr>
          <p:cNvPr id="6" name="Segnaposto numero diapositiva 5"/>
          <p:cNvSpPr>
            <a:spLocks noGrp="1"/>
          </p:cNvSpPr>
          <p:nvPr>
            <p:ph type="sldNum" sz="quarter" idx="12"/>
          </p:nvPr>
        </p:nvSpPr>
        <p:spPr/>
        <p:txBody>
          <a:bodyPr/>
          <a:lstStyle>
            <a:lvl1pPr>
              <a:defRPr/>
            </a:lvl1pPr>
          </a:lstStyle>
          <a:p>
            <a:pPr>
              <a:defRPr/>
            </a:pPr>
            <a:fld id="{4D65DA66-0A9E-41D9-B594-1D4F9429F90D}"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47616"/>
            <a:ext cx="8229600" cy="4525963"/>
          </a:xfrm>
          <a:prstGeom prst="rect">
            <a:avLst/>
          </a:prstGeo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Segnaposto contenuto 2"/>
          <p:cNvSpPr>
            <a:spLocks noGrp="1"/>
          </p:cNvSpPr>
          <p:nvPr>
            <p:ph idx="13"/>
          </p:nvPr>
        </p:nvSpPr>
        <p:spPr>
          <a:xfrm>
            <a:off x="457200" y="95575"/>
            <a:ext cx="8229600" cy="603282"/>
          </a:xfrm>
          <a:prstGeom prst="rect">
            <a:avLst/>
          </a:prstGeom>
        </p:spPr>
        <p:txBody>
          <a:bodyPr/>
          <a:lstStyle>
            <a:lvl1pPr marL="0" indent="0">
              <a:buNone/>
              <a:defRPr b="1">
                <a:solidFill>
                  <a:srgbClr val="FFFFFF"/>
                </a:solidFill>
              </a:defRPr>
            </a:lvl1pPr>
          </a:lstStyle>
          <a:p>
            <a:pPr lvl="0"/>
            <a:r>
              <a:rPr lang="en-US" smtClean="0"/>
              <a:t>Click to edit Master text styles</a:t>
            </a:r>
          </a:p>
        </p:txBody>
      </p:sp>
      <p:sp>
        <p:nvSpPr>
          <p:cNvPr id="4" name="Segnaposto data 3"/>
          <p:cNvSpPr>
            <a:spLocks noGrp="1"/>
          </p:cNvSpPr>
          <p:nvPr>
            <p:ph type="dt" sz="half" idx="14"/>
          </p:nvPr>
        </p:nvSpPr>
        <p:spPr/>
        <p:txBody>
          <a:bodyPr/>
          <a:lstStyle>
            <a:lvl1pPr>
              <a:defRPr/>
            </a:lvl1pPr>
          </a:lstStyle>
          <a:p>
            <a:pPr>
              <a:defRPr/>
            </a:pPr>
            <a:fld id="{11D5AF98-32D0-45C4-BE06-86FE13C5BFEA}" type="datetimeFigureOut">
              <a:rPr lang="it-IT"/>
              <a:pPr>
                <a:defRPr/>
              </a:pPr>
              <a:t>26/11/2017</a:t>
            </a:fld>
            <a:endParaRPr lang="en-GB" dirty="0"/>
          </a:p>
        </p:txBody>
      </p:sp>
      <p:sp>
        <p:nvSpPr>
          <p:cNvPr id="5" name="Segnaposto piè di pagina 4"/>
          <p:cNvSpPr>
            <a:spLocks noGrp="1"/>
          </p:cNvSpPr>
          <p:nvPr>
            <p:ph type="ftr" sz="quarter" idx="15"/>
          </p:nvPr>
        </p:nvSpPr>
        <p:spPr/>
        <p:txBody>
          <a:bodyPr/>
          <a:lstStyle>
            <a:lvl1pPr>
              <a:defRPr/>
            </a:lvl1pPr>
          </a:lstStyle>
          <a:p>
            <a:pPr>
              <a:defRPr/>
            </a:pPr>
            <a:endParaRPr lang="en-GB"/>
          </a:p>
        </p:txBody>
      </p:sp>
      <p:sp>
        <p:nvSpPr>
          <p:cNvPr id="6" name="Segnaposto numero diapositiva 5"/>
          <p:cNvSpPr>
            <a:spLocks noGrp="1"/>
          </p:cNvSpPr>
          <p:nvPr>
            <p:ph type="sldNum" sz="quarter" idx="16"/>
          </p:nvPr>
        </p:nvSpPr>
        <p:spPr/>
        <p:txBody>
          <a:bodyPr/>
          <a:lstStyle>
            <a:lvl1pPr>
              <a:defRPr/>
            </a:lvl1pPr>
          </a:lstStyle>
          <a:p>
            <a:pPr>
              <a:defRPr/>
            </a:pPr>
            <a:fld id="{2B395BE0-BF54-46DB-B3DE-8195240DDC9B}"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stile</a:t>
            </a:r>
            <a:endParaRPr lang="en-GB"/>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lvl1pPr>
              <a:defRPr/>
            </a:lvl1pPr>
          </a:lstStyle>
          <a:p>
            <a:pPr>
              <a:defRPr/>
            </a:pPr>
            <a:fld id="{C49C2E56-A47B-4A01-BA70-825EC4E21204}" type="datetimeFigureOut">
              <a:rPr lang="it-IT"/>
              <a:pPr>
                <a:defRPr/>
              </a:pPr>
              <a:t>26/11/2017</a:t>
            </a:fld>
            <a:endParaRPr lang="en-GB" dirty="0"/>
          </a:p>
        </p:txBody>
      </p:sp>
      <p:sp>
        <p:nvSpPr>
          <p:cNvPr id="5" name="Segnaposto piè di pagina 4"/>
          <p:cNvSpPr>
            <a:spLocks noGrp="1"/>
          </p:cNvSpPr>
          <p:nvPr>
            <p:ph type="ftr" sz="quarter" idx="11"/>
          </p:nvPr>
        </p:nvSpPr>
        <p:spPr/>
        <p:txBody>
          <a:bodyPr/>
          <a:lstStyle>
            <a:lvl1pPr>
              <a:defRPr/>
            </a:lvl1pPr>
          </a:lstStyle>
          <a:p>
            <a:pPr>
              <a:defRPr/>
            </a:pPr>
            <a:endParaRPr lang="en-GB"/>
          </a:p>
        </p:txBody>
      </p:sp>
      <p:sp>
        <p:nvSpPr>
          <p:cNvPr id="6" name="Segnaposto numero diapositiva 5"/>
          <p:cNvSpPr>
            <a:spLocks noGrp="1"/>
          </p:cNvSpPr>
          <p:nvPr>
            <p:ph type="sldNum" sz="quarter" idx="12"/>
          </p:nvPr>
        </p:nvSpPr>
        <p:spPr/>
        <p:txBody>
          <a:bodyPr/>
          <a:lstStyle>
            <a:lvl1pPr>
              <a:defRPr/>
            </a:lvl1pPr>
          </a:lstStyle>
          <a:p>
            <a:pPr>
              <a:defRPr/>
            </a:pPr>
            <a:fld id="{E9B38606-EAE7-43F3-8810-A1AE8CD72361}"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108080"/>
            <a:ext cx="8229600" cy="834941"/>
          </a:xfrm>
          <a:prstGeom prst="rect">
            <a:avLst/>
          </a:prstGeom>
        </p:spPr>
        <p:txBody>
          <a:bodyPr/>
          <a:lstStyle/>
          <a:p>
            <a:r>
              <a:rPr lang="it-IT" smtClean="0"/>
              <a:t>Fare clic per modificare stile</a:t>
            </a:r>
            <a:endParaRPr lang="en-GB"/>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3"/>
          <p:cNvSpPr>
            <a:spLocks noGrp="1"/>
          </p:cNvSpPr>
          <p:nvPr>
            <p:ph type="dt" sz="half" idx="10"/>
          </p:nvPr>
        </p:nvSpPr>
        <p:spPr/>
        <p:txBody>
          <a:bodyPr/>
          <a:lstStyle>
            <a:lvl1pPr>
              <a:defRPr/>
            </a:lvl1pPr>
          </a:lstStyle>
          <a:p>
            <a:pPr>
              <a:defRPr/>
            </a:pPr>
            <a:fld id="{0701142B-05A7-4576-90FE-3FCE583E199C}" type="datetimeFigureOut">
              <a:rPr lang="it-IT"/>
              <a:pPr>
                <a:defRPr/>
              </a:pPr>
              <a:t>26/11/2017</a:t>
            </a:fld>
            <a:endParaRPr lang="en-GB" dirty="0"/>
          </a:p>
        </p:txBody>
      </p:sp>
      <p:sp>
        <p:nvSpPr>
          <p:cNvPr id="6" name="Segnaposto piè di pagina 4"/>
          <p:cNvSpPr>
            <a:spLocks noGrp="1"/>
          </p:cNvSpPr>
          <p:nvPr>
            <p:ph type="ftr" sz="quarter" idx="11"/>
          </p:nvPr>
        </p:nvSpPr>
        <p:spPr/>
        <p:txBody>
          <a:bodyPr/>
          <a:lstStyle>
            <a:lvl1pPr>
              <a:defRPr/>
            </a:lvl1pPr>
          </a:lstStyle>
          <a:p>
            <a:pPr>
              <a:defRPr/>
            </a:pPr>
            <a:endParaRPr lang="en-GB"/>
          </a:p>
        </p:txBody>
      </p:sp>
      <p:sp>
        <p:nvSpPr>
          <p:cNvPr id="7" name="Segnaposto numero diapositiva 5"/>
          <p:cNvSpPr>
            <a:spLocks noGrp="1"/>
          </p:cNvSpPr>
          <p:nvPr>
            <p:ph type="sldNum" sz="quarter" idx="12"/>
          </p:nvPr>
        </p:nvSpPr>
        <p:spPr/>
        <p:txBody>
          <a:bodyPr/>
          <a:lstStyle>
            <a:lvl1pPr>
              <a:defRPr/>
            </a:lvl1pPr>
          </a:lstStyle>
          <a:p>
            <a:pPr>
              <a:defRPr/>
            </a:pPr>
            <a:fld id="{8223A331-7A16-4305-9DB4-812CCBB7CE1D}"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108080"/>
            <a:ext cx="8229600" cy="834941"/>
          </a:xfrm>
          <a:prstGeom prst="rect">
            <a:avLst/>
          </a:prstGeom>
        </p:spPr>
        <p:txBody>
          <a:bodyPr/>
          <a:lstStyle>
            <a:lvl1pPr>
              <a:defRPr b="1">
                <a:latin typeface="Calibri"/>
                <a:cs typeface="Calibri"/>
              </a:defRPr>
            </a:lvl1pPr>
          </a:lstStyle>
          <a:p>
            <a:r>
              <a:rPr lang="it-IT" dirty="0" smtClean="0"/>
              <a:t>Fare clic per modificare stile</a:t>
            </a:r>
            <a:endParaRPr lang="en-GB" dirty="0"/>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Segnaposto data 3"/>
          <p:cNvSpPr>
            <a:spLocks noGrp="1"/>
          </p:cNvSpPr>
          <p:nvPr>
            <p:ph type="dt" sz="half" idx="10"/>
          </p:nvPr>
        </p:nvSpPr>
        <p:spPr/>
        <p:txBody>
          <a:bodyPr/>
          <a:lstStyle>
            <a:lvl1pPr>
              <a:defRPr/>
            </a:lvl1pPr>
          </a:lstStyle>
          <a:p>
            <a:pPr>
              <a:defRPr/>
            </a:pPr>
            <a:fld id="{2B0B079C-579C-4E3E-AC24-AF59A077B000}" type="datetimeFigureOut">
              <a:rPr lang="it-IT"/>
              <a:pPr>
                <a:defRPr/>
              </a:pPr>
              <a:t>26/11/2017</a:t>
            </a:fld>
            <a:endParaRPr lang="en-GB" dirty="0"/>
          </a:p>
        </p:txBody>
      </p:sp>
      <p:sp>
        <p:nvSpPr>
          <p:cNvPr id="8" name="Segnaposto piè di pagina 4"/>
          <p:cNvSpPr>
            <a:spLocks noGrp="1"/>
          </p:cNvSpPr>
          <p:nvPr>
            <p:ph type="ftr" sz="quarter" idx="11"/>
          </p:nvPr>
        </p:nvSpPr>
        <p:spPr/>
        <p:txBody>
          <a:bodyPr/>
          <a:lstStyle>
            <a:lvl1pPr>
              <a:defRPr/>
            </a:lvl1pPr>
          </a:lstStyle>
          <a:p>
            <a:pPr>
              <a:defRPr/>
            </a:pPr>
            <a:endParaRPr lang="en-GB"/>
          </a:p>
        </p:txBody>
      </p:sp>
      <p:sp>
        <p:nvSpPr>
          <p:cNvPr id="9" name="Segnaposto numero diapositiva 5"/>
          <p:cNvSpPr>
            <a:spLocks noGrp="1"/>
          </p:cNvSpPr>
          <p:nvPr>
            <p:ph type="sldNum" sz="quarter" idx="12"/>
          </p:nvPr>
        </p:nvSpPr>
        <p:spPr/>
        <p:txBody>
          <a:bodyPr/>
          <a:lstStyle>
            <a:lvl1pPr>
              <a:defRPr/>
            </a:lvl1pPr>
          </a:lstStyle>
          <a:p>
            <a:pPr>
              <a:defRPr/>
            </a:pPr>
            <a:fld id="{4F5950F3-1CC9-472F-BA50-83B71B7C2C30}"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8CB61066-8945-4411-BBB6-6FB49FF1FD0E}" type="datetimeFigureOut">
              <a:rPr lang="it-IT"/>
              <a:pPr>
                <a:defRPr/>
              </a:pPr>
              <a:t>26/11/2017</a:t>
            </a:fld>
            <a:endParaRPr lang="en-GB" dirty="0"/>
          </a:p>
        </p:txBody>
      </p:sp>
      <p:sp>
        <p:nvSpPr>
          <p:cNvPr id="3" name="Segnaposto piè di pagina 4"/>
          <p:cNvSpPr>
            <a:spLocks noGrp="1"/>
          </p:cNvSpPr>
          <p:nvPr>
            <p:ph type="ftr" sz="quarter" idx="11"/>
          </p:nvPr>
        </p:nvSpPr>
        <p:spPr/>
        <p:txBody>
          <a:bodyPr/>
          <a:lstStyle>
            <a:lvl1pPr>
              <a:defRPr/>
            </a:lvl1pPr>
          </a:lstStyle>
          <a:p>
            <a:pPr>
              <a:defRPr/>
            </a:pPr>
            <a:endParaRPr lang="en-GB"/>
          </a:p>
        </p:txBody>
      </p:sp>
      <p:sp>
        <p:nvSpPr>
          <p:cNvPr id="4" name="Segnaposto numero diapositiva 5"/>
          <p:cNvSpPr>
            <a:spLocks noGrp="1"/>
          </p:cNvSpPr>
          <p:nvPr>
            <p:ph type="sldNum" sz="quarter" idx="12"/>
          </p:nvPr>
        </p:nvSpPr>
        <p:spPr/>
        <p:txBody>
          <a:bodyPr/>
          <a:lstStyle>
            <a:lvl1pPr>
              <a:defRPr/>
            </a:lvl1pPr>
          </a:lstStyle>
          <a:p>
            <a:pPr>
              <a:defRPr/>
            </a:pPr>
            <a:fld id="{1588E990-1859-43A7-B77A-62A98F497EFD}"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9E880C9B-4F1D-4928-A0A6-157E97153AAF}" type="datetimeFigureOut">
              <a:rPr lang="it-IT"/>
              <a:pPr>
                <a:defRPr/>
              </a:pPr>
              <a:t>26/11/2017</a:t>
            </a:fld>
            <a:endParaRPr lang="en-GB" dirty="0"/>
          </a:p>
        </p:txBody>
      </p:sp>
      <p:sp>
        <p:nvSpPr>
          <p:cNvPr id="3" name="Segnaposto piè di pagina 4"/>
          <p:cNvSpPr>
            <a:spLocks noGrp="1"/>
          </p:cNvSpPr>
          <p:nvPr>
            <p:ph type="ftr" sz="quarter" idx="11"/>
          </p:nvPr>
        </p:nvSpPr>
        <p:spPr/>
        <p:txBody>
          <a:bodyPr/>
          <a:lstStyle>
            <a:lvl1pPr>
              <a:defRPr/>
            </a:lvl1pPr>
          </a:lstStyle>
          <a:p>
            <a:pPr>
              <a:defRPr/>
            </a:pPr>
            <a:endParaRPr lang="en-GB"/>
          </a:p>
        </p:txBody>
      </p:sp>
      <p:sp>
        <p:nvSpPr>
          <p:cNvPr id="4" name="Segnaposto numero diapositiva 5"/>
          <p:cNvSpPr>
            <a:spLocks noGrp="1"/>
          </p:cNvSpPr>
          <p:nvPr>
            <p:ph type="sldNum" sz="quarter" idx="12"/>
          </p:nvPr>
        </p:nvSpPr>
        <p:spPr/>
        <p:txBody>
          <a:bodyPr/>
          <a:lstStyle>
            <a:lvl1pPr>
              <a:defRPr/>
            </a:lvl1pPr>
          </a:lstStyle>
          <a:p>
            <a:pPr>
              <a:defRPr/>
            </a:pPr>
            <a:fld id="{C2C4D7B4-1A27-4CC0-A238-6B1B4591FD93}"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stile</a:t>
            </a:r>
            <a:endParaRPr lang="en-GB"/>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fld id="{2A7B3471-B942-42B7-BD18-0DB65649E1F0}" type="datetimeFigureOut">
              <a:rPr lang="it-IT"/>
              <a:pPr>
                <a:defRPr/>
              </a:pPr>
              <a:t>26/11/2017</a:t>
            </a:fld>
            <a:endParaRPr lang="en-GB" dirty="0"/>
          </a:p>
        </p:txBody>
      </p:sp>
      <p:sp>
        <p:nvSpPr>
          <p:cNvPr id="6" name="Segnaposto piè di pagina 4"/>
          <p:cNvSpPr>
            <a:spLocks noGrp="1"/>
          </p:cNvSpPr>
          <p:nvPr>
            <p:ph type="ftr" sz="quarter" idx="11"/>
          </p:nvPr>
        </p:nvSpPr>
        <p:spPr/>
        <p:txBody>
          <a:bodyPr/>
          <a:lstStyle>
            <a:lvl1pPr>
              <a:defRPr/>
            </a:lvl1pPr>
          </a:lstStyle>
          <a:p>
            <a:pPr>
              <a:defRPr/>
            </a:pPr>
            <a:endParaRPr lang="en-GB"/>
          </a:p>
        </p:txBody>
      </p:sp>
      <p:sp>
        <p:nvSpPr>
          <p:cNvPr id="7" name="Segnaposto numero diapositiva 5"/>
          <p:cNvSpPr>
            <a:spLocks noGrp="1"/>
          </p:cNvSpPr>
          <p:nvPr>
            <p:ph type="sldNum" sz="quarter" idx="12"/>
          </p:nvPr>
        </p:nvSpPr>
        <p:spPr/>
        <p:txBody>
          <a:bodyPr/>
          <a:lstStyle>
            <a:lvl1pPr>
              <a:defRPr/>
            </a:lvl1pPr>
          </a:lstStyle>
          <a:p>
            <a:pPr>
              <a:defRPr/>
            </a:pPr>
            <a:fld id="{016E1925-FF67-42A3-A069-1C1DC0F2C462}"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stile</a:t>
            </a:r>
            <a:endParaRPr lang="en-GB"/>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fld id="{2D314151-A068-4FDB-B2AD-03911E9E4984}" type="datetimeFigureOut">
              <a:rPr lang="it-IT"/>
              <a:pPr>
                <a:defRPr/>
              </a:pPr>
              <a:t>26/11/2017</a:t>
            </a:fld>
            <a:endParaRPr lang="en-GB" dirty="0"/>
          </a:p>
        </p:txBody>
      </p:sp>
      <p:sp>
        <p:nvSpPr>
          <p:cNvPr id="6" name="Segnaposto piè di pagina 4"/>
          <p:cNvSpPr>
            <a:spLocks noGrp="1"/>
          </p:cNvSpPr>
          <p:nvPr>
            <p:ph type="ftr" sz="quarter" idx="11"/>
          </p:nvPr>
        </p:nvSpPr>
        <p:spPr/>
        <p:txBody>
          <a:bodyPr/>
          <a:lstStyle>
            <a:lvl1pPr>
              <a:defRPr/>
            </a:lvl1pPr>
          </a:lstStyle>
          <a:p>
            <a:pPr>
              <a:defRPr/>
            </a:pPr>
            <a:endParaRPr lang="en-GB"/>
          </a:p>
        </p:txBody>
      </p:sp>
      <p:sp>
        <p:nvSpPr>
          <p:cNvPr id="7" name="Segnaposto numero diapositiva 5"/>
          <p:cNvSpPr>
            <a:spLocks noGrp="1"/>
          </p:cNvSpPr>
          <p:nvPr>
            <p:ph type="sldNum" sz="quarter" idx="12"/>
          </p:nvPr>
        </p:nvSpPr>
        <p:spPr/>
        <p:txBody>
          <a:bodyPr/>
          <a:lstStyle>
            <a:lvl1pPr>
              <a:defRPr/>
            </a:lvl1pPr>
          </a:lstStyle>
          <a:p>
            <a:pPr>
              <a:defRPr/>
            </a:pPr>
            <a:fld id="{E8D1FF7C-E15A-4E60-90F2-66AB0892F0F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magine 9" descr="piedipagine pwp invent.png"/>
          <p:cNvPicPr>
            <a:picLocks noChangeAspect="1"/>
          </p:cNvPicPr>
          <p:nvPr userDrawn="1"/>
        </p:nvPicPr>
        <p:blipFill>
          <a:blip r:embed="rId13"/>
          <a:srcRect/>
          <a:stretch>
            <a:fillRect/>
          </a:stretch>
        </p:blipFill>
        <p:spPr bwMode="auto">
          <a:xfrm>
            <a:off x="0" y="5765800"/>
            <a:ext cx="6019800" cy="1092200"/>
          </a:xfrm>
          <a:prstGeom prst="rect">
            <a:avLst/>
          </a:prstGeom>
          <a:noFill/>
          <a:ln w="9525">
            <a:noFill/>
            <a:miter lim="800000"/>
            <a:headEnd/>
            <a:tailEnd/>
          </a:ln>
        </p:spPr>
      </p:pic>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6B402D8-D34A-466A-A144-D78FA113BC15}" type="datetimeFigureOut">
              <a:rPr lang="it-IT"/>
              <a:pPr>
                <a:defRPr/>
              </a:pPr>
              <a:t>26/11/2017</a:t>
            </a:fld>
            <a:endParaRPr lang="en-GB"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GB"/>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9D0406D5-6FAF-44CF-9414-A131F98C3355}" type="slidenum">
              <a:rPr lang="en-GB"/>
              <a:pPr>
                <a:defRPr/>
              </a:pPr>
              <a:t>‹#›</a:t>
            </a:fld>
            <a:endParaRPr lang="en-GB"/>
          </a:p>
        </p:txBody>
      </p:sp>
      <p:pic>
        <p:nvPicPr>
          <p:cNvPr id="1030" name="Immagine 6" descr="logo Erasmus +.jpg"/>
          <p:cNvPicPr>
            <a:picLocks noChangeAspect="1"/>
          </p:cNvPicPr>
          <p:nvPr userDrawn="1"/>
        </p:nvPicPr>
        <p:blipFill>
          <a:blip r:embed="rId14"/>
          <a:srcRect/>
          <a:stretch>
            <a:fillRect/>
          </a:stretch>
        </p:blipFill>
        <p:spPr bwMode="auto">
          <a:xfrm>
            <a:off x="6403975" y="6205538"/>
            <a:ext cx="2055813" cy="588962"/>
          </a:xfrm>
          <a:prstGeom prst="rect">
            <a:avLst/>
          </a:prstGeom>
          <a:noFill/>
          <a:ln w="9525">
            <a:noFill/>
            <a:miter lim="800000"/>
            <a:headEnd/>
            <a:tailEnd/>
          </a:ln>
        </p:spPr>
      </p:pic>
      <p:pic>
        <p:nvPicPr>
          <p:cNvPr id="1031" name="Immagine 8" descr="intestazione pwp invent.png"/>
          <p:cNvPicPr>
            <a:picLocks noChangeAspect="1"/>
          </p:cNvPicPr>
          <p:nvPr userDrawn="1"/>
        </p:nvPicPr>
        <p:blipFill>
          <a:blip r:embed="rId15"/>
          <a:srcRect/>
          <a:stretch>
            <a:fillRect/>
          </a:stretch>
        </p:blipFill>
        <p:spPr bwMode="auto">
          <a:xfrm>
            <a:off x="0" y="0"/>
            <a:ext cx="9144000" cy="1058863"/>
          </a:xfrm>
          <a:prstGeom prst="rect">
            <a:avLst/>
          </a:prstGeom>
          <a:noFill/>
          <a:ln w="9525">
            <a:noFill/>
            <a:miter lim="800000"/>
            <a:headEnd/>
            <a:tailEnd/>
          </a:ln>
        </p:spPr>
      </p:pic>
      <p:pic>
        <p:nvPicPr>
          <p:cNvPr id="1032" name="Immagine 10" descr="invent LOGO white.png"/>
          <p:cNvPicPr>
            <a:picLocks noChangeAspect="1"/>
          </p:cNvPicPr>
          <p:nvPr userDrawn="1"/>
        </p:nvPicPr>
        <p:blipFill>
          <a:blip r:embed="rId16"/>
          <a:srcRect/>
          <a:stretch>
            <a:fillRect/>
          </a:stretch>
        </p:blipFill>
        <p:spPr bwMode="auto">
          <a:xfrm>
            <a:off x="7178675" y="119063"/>
            <a:ext cx="1758950" cy="5984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fontAlgn="base">
        <a:spcBef>
          <a:spcPct val="0"/>
        </a:spcBef>
        <a:spcAft>
          <a:spcPct val="0"/>
        </a:spcAft>
        <a:defRPr sz="3200" kern="1200">
          <a:solidFill>
            <a:schemeClr val="bg1"/>
          </a:solidFill>
          <a:latin typeface="Titillium Bold"/>
          <a:ea typeface="Titillium Bold"/>
          <a:cs typeface="Titillium Bold"/>
        </a:defRPr>
      </a:lvl1pPr>
      <a:lvl2pPr algn="l" defTabSz="457200" rtl="0" fontAlgn="base">
        <a:spcBef>
          <a:spcPct val="0"/>
        </a:spcBef>
        <a:spcAft>
          <a:spcPct val="0"/>
        </a:spcAft>
        <a:defRPr sz="3200">
          <a:solidFill>
            <a:schemeClr val="bg1"/>
          </a:solidFill>
          <a:latin typeface="Titillium Bold"/>
          <a:ea typeface="Titillium Bold"/>
          <a:cs typeface="Titillium Bold"/>
        </a:defRPr>
      </a:lvl2pPr>
      <a:lvl3pPr algn="l" defTabSz="457200" rtl="0" fontAlgn="base">
        <a:spcBef>
          <a:spcPct val="0"/>
        </a:spcBef>
        <a:spcAft>
          <a:spcPct val="0"/>
        </a:spcAft>
        <a:defRPr sz="3200">
          <a:solidFill>
            <a:schemeClr val="bg1"/>
          </a:solidFill>
          <a:latin typeface="Titillium Bold"/>
          <a:ea typeface="Titillium Bold"/>
          <a:cs typeface="Titillium Bold"/>
        </a:defRPr>
      </a:lvl3pPr>
      <a:lvl4pPr algn="l" defTabSz="457200" rtl="0" fontAlgn="base">
        <a:spcBef>
          <a:spcPct val="0"/>
        </a:spcBef>
        <a:spcAft>
          <a:spcPct val="0"/>
        </a:spcAft>
        <a:defRPr sz="3200">
          <a:solidFill>
            <a:schemeClr val="bg1"/>
          </a:solidFill>
          <a:latin typeface="Titillium Bold"/>
          <a:ea typeface="Titillium Bold"/>
          <a:cs typeface="Titillium Bold"/>
        </a:defRPr>
      </a:lvl4pPr>
      <a:lvl5pPr algn="l" defTabSz="457200" rtl="0" fontAlgn="base">
        <a:spcBef>
          <a:spcPct val="0"/>
        </a:spcBef>
        <a:spcAft>
          <a:spcPct val="0"/>
        </a:spcAft>
        <a:defRPr sz="3200">
          <a:solidFill>
            <a:schemeClr val="bg1"/>
          </a:solidFill>
          <a:latin typeface="Titillium Bold"/>
          <a:ea typeface="Titillium Bold"/>
          <a:cs typeface="Titillium Bold"/>
        </a:defRPr>
      </a:lvl5pPr>
      <a:lvl6pPr marL="457200" algn="l" defTabSz="457200" rtl="0" fontAlgn="base">
        <a:spcBef>
          <a:spcPct val="0"/>
        </a:spcBef>
        <a:spcAft>
          <a:spcPct val="0"/>
        </a:spcAft>
        <a:defRPr sz="3200">
          <a:solidFill>
            <a:schemeClr val="bg1"/>
          </a:solidFill>
          <a:latin typeface="Titillium Bold"/>
          <a:ea typeface="Titillium Bold"/>
          <a:cs typeface="Titillium Bold"/>
        </a:defRPr>
      </a:lvl6pPr>
      <a:lvl7pPr marL="914400" algn="l" defTabSz="457200" rtl="0" fontAlgn="base">
        <a:spcBef>
          <a:spcPct val="0"/>
        </a:spcBef>
        <a:spcAft>
          <a:spcPct val="0"/>
        </a:spcAft>
        <a:defRPr sz="3200">
          <a:solidFill>
            <a:schemeClr val="bg1"/>
          </a:solidFill>
          <a:latin typeface="Titillium Bold"/>
          <a:ea typeface="Titillium Bold"/>
          <a:cs typeface="Titillium Bold"/>
        </a:defRPr>
      </a:lvl7pPr>
      <a:lvl8pPr marL="1371600" algn="l" defTabSz="457200" rtl="0" fontAlgn="base">
        <a:spcBef>
          <a:spcPct val="0"/>
        </a:spcBef>
        <a:spcAft>
          <a:spcPct val="0"/>
        </a:spcAft>
        <a:defRPr sz="3200">
          <a:solidFill>
            <a:schemeClr val="bg1"/>
          </a:solidFill>
          <a:latin typeface="Titillium Bold"/>
          <a:ea typeface="Titillium Bold"/>
          <a:cs typeface="Titillium Bold"/>
        </a:defRPr>
      </a:lvl8pPr>
      <a:lvl9pPr marL="1828800" algn="l" defTabSz="457200" rtl="0" fontAlgn="base">
        <a:spcBef>
          <a:spcPct val="0"/>
        </a:spcBef>
        <a:spcAft>
          <a:spcPct val="0"/>
        </a:spcAft>
        <a:defRPr sz="3200">
          <a:solidFill>
            <a:schemeClr val="bg1"/>
          </a:solidFill>
          <a:latin typeface="Titillium Bold"/>
          <a:ea typeface="Titillium Bold"/>
          <a:cs typeface="Titillium Bold"/>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wipo.int/about-ip/e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Copyrights and related rights</a:t>
            </a:r>
          </a:p>
          <a:p>
            <a:pPr algn="just"/>
            <a:r>
              <a:rPr lang="en-US" sz="3000" dirty="0" smtClean="0"/>
              <a:t>Rights </a:t>
            </a:r>
            <a:r>
              <a:rPr lang="en-US" sz="3000" dirty="0" smtClean="0"/>
              <a:t>given to creators for their literary and </a:t>
            </a:r>
            <a:r>
              <a:rPr lang="en-US" sz="3000" dirty="0" smtClean="0"/>
              <a:t>artistic works</a:t>
            </a:r>
            <a:r>
              <a:rPr lang="en-US" sz="3000" dirty="0" smtClean="0"/>
              <a:t>.</a:t>
            </a:r>
          </a:p>
          <a:p>
            <a:pPr algn="just"/>
            <a:r>
              <a:rPr lang="en-US" sz="3000" dirty="0" smtClean="0"/>
              <a:t>novels</a:t>
            </a:r>
            <a:r>
              <a:rPr lang="en-US" sz="3000" dirty="0" smtClean="0"/>
              <a:t>, poems, plays, reference works, newspapers </a:t>
            </a:r>
            <a:r>
              <a:rPr lang="en-US" sz="3000" dirty="0" smtClean="0"/>
              <a:t>and computer </a:t>
            </a:r>
            <a:r>
              <a:rPr lang="en-US" sz="3000" dirty="0" smtClean="0"/>
              <a:t>programs, databases; </a:t>
            </a:r>
            <a:r>
              <a:rPr lang="en-US" sz="3000" dirty="0" smtClean="0"/>
              <a:t>films</a:t>
            </a:r>
          </a:p>
          <a:p>
            <a:pPr algn="just"/>
            <a:endParaRPr lang="en-US" sz="3000" dirty="0"/>
          </a:p>
        </p:txBody>
      </p:sp>
      <p:sp>
        <p:nvSpPr>
          <p:cNvPr id="3" name="Content Placeholder 2"/>
          <p:cNvSpPr>
            <a:spLocks noGrp="1"/>
          </p:cNvSpPr>
          <p:nvPr>
            <p:ph idx="13"/>
          </p:nvPr>
        </p:nvSpPr>
        <p:spPr/>
        <p:txBody>
          <a:bodyPr/>
          <a:lstStyle/>
          <a:p>
            <a:r>
              <a:rPr lang="en-US" dirty="0" smtClean="0"/>
              <a:t>Types/ Tools of </a:t>
            </a:r>
            <a:r>
              <a:rPr lang="en-US" dirty="0" err="1" smtClean="0"/>
              <a:t>IPR</a:t>
            </a:r>
            <a:endParaRPr lang="en-US"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Industrial Designs</a:t>
            </a:r>
          </a:p>
          <a:p>
            <a:pPr algn="just"/>
            <a:r>
              <a:rPr lang="en-US" sz="2800" dirty="0" smtClean="0"/>
              <a:t>Creative </a:t>
            </a:r>
            <a:r>
              <a:rPr lang="en-US" sz="2800" dirty="0" smtClean="0"/>
              <a:t>activity, which result in the ornamental </a:t>
            </a:r>
            <a:r>
              <a:rPr lang="en-US" sz="2800" dirty="0" smtClean="0"/>
              <a:t>or formal </a:t>
            </a:r>
            <a:r>
              <a:rPr lang="en-US" sz="2800" dirty="0" smtClean="0"/>
              <a:t>appearance of a product.</a:t>
            </a:r>
          </a:p>
          <a:p>
            <a:pPr algn="just"/>
            <a:r>
              <a:rPr lang="en-US" sz="2800" dirty="0" smtClean="0"/>
              <a:t>The </a:t>
            </a:r>
            <a:r>
              <a:rPr lang="en-US" sz="2800" dirty="0" smtClean="0"/>
              <a:t>purpose is to promote and protect the design </a:t>
            </a:r>
            <a:r>
              <a:rPr lang="en-US" sz="2800" dirty="0" smtClean="0"/>
              <a:t>element </a:t>
            </a:r>
            <a:r>
              <a:rPr lang="en-US" sz="2800" dirty="0" smtClean="0"/>
              <a:t>of industrial production</a:t>
            </a:r>
          </a:p>
          <a:p>
            <a:pPr algn="just">
              <a:buNone/>
            </a:pPr>
            <a:r>
              <a:rPr lang="en-US" dirty="0" smtClean="0"/>
              <a:t>Trade Secrets </a:t>
            </a:r>
          </a:p>
          <a:p>
            <a:pPr algn="just"/>
            <a:r>
              <a:rPr lang="en-US" sz="2800" dirty="0" smtClean="0"/>
              <a:t>Confidential </a:t>
            </a:r>
            <a:r>
              <a:rPr lang="en-US" sz="2800" dirty="0" smtClean="0"/>
              <a:t>business information that provides </a:t>
            </a:r>
            <a:r>
              <a:rPr lang="en-US" sz="2800" dirty="0" smtClean="0"/>
              <a:t>an enterprise </a:t>
            </a:r>
            <a:r>
              <a:rPr lang="en-US" sz="2800" dirty="0" smtClean="0"/>
              <a:t>a competitive edge may be considered a </a:t>
            </a:r>
            <a:r>
              <a:rPr lang="en-US" sz="2800" dirty="0" smtClean="0"/>
              <a:t>trade secret</a:t>
            </a:r>
            <a:r>
              <a:rPr lang="en-US" sz="2800" dirty="0" smtClean="0"/>
              <a:t>.</a:t>
            </a:r>
          </a:p>
          <a:p>
            <a:pPr algn="just"/>
            <a:r>
              <a:rPr lang="en-US" sz="2800" dirty="0" smtClean="0"/>
              <a:t>Protected </a:t>
            </a:r>
            <a:r>
              <a:rPr lang="en-US" sz="2800" dirty="0" smtClean="0"/>
              <a:t>without registration for an unlimited </a:t>
            </a:r>
            <a:r>
              <a:rPr lang="en-US" sz="2800" dirty="0" smtClean="0"/>
              <a:t>period of </a:t>
            </a:r>
            <a:r>
              <a:rPr lang="en-US" sz="2800" dirty="0" smtClean="0"/>
              <a:t>time </a:t>
            </a:r>
            <a:endParaRPr lang="en-US" sz="2800" dirty="0"/>
          </a:p>
        </p:txBody>
      </p:sp>
      <p:sp>
        <p:nvSpPr>
          <p:cNvPr id="3" name="Content Placeholder 2"/>
          <p:cNvSpPr>
            <a:spLocks noGrp="1"/>
          </p:cNvSpPr>
          <p:nvPr>
            <p:ph idx="13"/>
          </p:nvPr>
        </p:nvSpPr>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dirty="0" smtClean="0"/>
              <a:t>The importance of intellectual property was first recognized in the Paris Convention for the Protection of Industrial Property (1883) and the Berne Convention for the Protection of Literary and Artistic Works (1886). Both treaties are administered by the World Intellectual Property Organization (</a:t>
            </a:r>
            <a:r>
              <a:rPr lang="en-US" dirty="0" err="1" smtClean="0"/>
              <a:t>WIPO</a:t>
            </a:r>
            <a:r>
              <a:rPr lang="en-US" dirty="0" smtClean="0"/>
              <a:t>).</a:t>
            </a:r>
            <a:endParaRPr lang="en-US" dirty="0"/>
          </a:p>
        </p:txBody>
      </p:sp>
      <p:sp>
        <p:nvSpPr>
          <p:cNvPr id="3" name="Content Placeholder 2"/>
          <p:cNvSpPr>
            <a:spLocks noGrp="1"/>
          </p:cNvSpPr>
          <p:nvPr>
            <p:ph idx="13"/>
          </p:nvPr>
        </p:nvSpPr>
        <p:spPr/>
        <p:txBody>
          <a:bodyPr/>
          <a:lstStyle/>
          <a:p>
            <a:r>
              <a:rPr lang="en-US" dirty="0" smtClean="0"/>
              <a:t>The importance of protecting </a:t>
            </a:r>
            <a:r>
              <a:rPr lang="en-US" dirty="0" smtClean="0"/>
              <a:t>(IP)</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7616"/>
            <a:ext cx="8229600" cy="5146504"/>
          </a:xfrm>
        </p:spPr>
        <p:txBody>
          <a:bodyPr/>
          <a:lstStyle/>
          <a:p>
            <a:pPr algn="just"/>
            <a:r>
              <a:rPr lang="en-US" dirty="0" smtClean="0"/>
              <a:t>First, the progress and well-being of humanity rest on its capacity to create and invent new works in the areas of technology and culture. </a:t>
            </a:r>
          </a:p>
          <a:p>
            <a:pPr algn="just"/>
            <a:r>
              <a:rPr lang="en-US" dirty="0" smtClean="0"/>
              <a:t>Second, the legal protection of new creations encourages the commitment of additional resources for further innovation. </a:t>
            </a:r>
          </a:p>
          <a:p>
            <a:pPr algn="just"/>
            <a:r>
              <a:rPr lang="en-US" dirty="0" smtClean="0"/>
              <a:t>Third, the promotion and protection of intellectual property spurs economic growth, creates new jobs and industries, and enhances the quality and enjoyment of life</a:t>
            </a:r>
            <a:endParaRPr lang="en-US" dirty="0"/>
          </a:p>
        </p:txBody>
      </p:sp>
      <p:sp>
        <p:nvSpPr>
          <p:cNvPr id="3" name="Content Placeholder 2"/>
          <p:cNvSpPr>
            <a:spLocks noGrp="1"/>
          </p:cNvSpPr>
          <p:nvPr>
            <p:ph idx="13"/>
          </p:nvPr>
        </p:nvSpPr>
        <p:spPr/>
        <p:txBody>
          <a:bodyPr/>
          <a:lstStyle/>
          <a:p>
            <a:r>
              <a:rPr lang="en-US" dirty="0" smtClean="0"/>
              <a:t>Why promote and protect </a:t>
            </a:r>
            <a:r>
              <a:rPr lang="en-US" dirty="0" smtClean="0"/>
              <a:t>(IP)?</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dirty="0" smtClean="0"/>
              <a:t>A patent is an exclusive right granted for an invention – a product or process that provides a new way of doing something, or that offers a new technical solution to a problem. </a:t>
            </a:r>
          </a:p>
          <a:p>
            <a:pPr algn="just"/>
            <a:r>
              <a:rPr lang="en-US" dirty="0" smtClean="0"/>
              <a:t>A patent provides patent owners with protection for their inventions. Protection is granted for a limited period, generally 20 years.</a:t>
            </a:r>
            <a:endParaRPr lang="en-US" dirty="0"/>
          </a:p>
        </p:txBody>
      </p:sp>
      <p:sp>
        <p:nvSpPr>
          <p:cNvPr id="3" name="Content Placeholder 2"/>
          <p:cNvSpPr>
            <a:spLocks noGrp="1"/>
          </p:cNvSpPr>
          <p:nvPr>
            <p:ph idx="13"/>
          </p:nvPr>
        </p:nvSpPr>
        <p:spPr/>
        <p:txBody>
          <a:bodyPr/>
          <a:lstStyle/>
          <a:p>
            <a:r>
              <a:rPr lang="en-US" dirty="0" smtClean="0"/>
              <a:t>What is a Patent?</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dirty="0" smtClean="0"/>
              <a:t>Patents are the most important and widely used legal instruments for protecting the intellectual property rights of invention. To be patentable, an invention should be novel, unique, useful, non-obvious and capable of</a:t>
            </a:r>
          </a:p>
          <a:p>
            <a:pPr algn="just"/>
            <a:r>
              <a:rPr lang="en-US" dirty="0" smtClean="0"/>
              <a:t>some practical (commercial and industrial) application as can be specified in the patent laws worldwide (</a:t>
            </a:r>
            <a:r>
              <a:rPr lang="en-US" dirty="0" err="1" smtClean="0"/>
              <a:t>Langinier</a:t>
            </a:r>
            <a:r>
              <a:rPr lang="en-US" dirty="0" smtClean="0"/>
              <a:t> and </a:t>
            </a:r>
            <a:r>
              <a:rPr lang="en-US" dirty="0" err="1" smtClean="0"/>
              <a:t>Moschini</a:t>
            </a:r>
            <a:r>
              <a:rPr lang="en-US" dirty="0" smtClean="0"/>
              <a:t>, 2002). </a:t>
            </a:r>
            <a:endParaRPr lang="en-US" dirty="0"/>
          </a:p>
        </p:txBody>
      </p:sp>
      <p:sp>
        <p:nvSpPr>
          <p:cNvPr id="3" name="Content Placeholder 2"/>
          <p:cNvSpPr>
            <a:spLocks noGrp="1"/>
          </p:cNvSpPr>
          <p:nvPr>
            <p:ph idx="13"/>
          </p:nvPr>
        </p:nvSpPr>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sz="2800" dirty="0" smtClean="0"/>
              <a:t>In late 1997, an American company </a:t>
            </a:r>
            <a:r>
              <a:rPr lang="en-US" sz="2800" dirty="0" err="1" smtClean="0"/>
              <a:t>RiceTec</a:t>
            </a:r>
            <a:r>
              <a:rPr lang="en-US" sz="2800" dirty="0" smtClean="0"/>
              <a:t> Inc, was granted a patent by the US patent office to call the aromatic rice grown outside India 'Basmati'.</a:t>
            </a:r>
          </a:p>
          <a:p>
            <a:pPr algn="just"/>
            <a:r>
              <a:rPr lang="en-US" sz="2800" dirty="0" err="1" smtClean="0"/>
              <a:t>RiceTec</a:t>
            </a:r>
            <a:r>
              <a:rPr lang="en-US" sz="2800" dirty="0" smtClean="0"/>
              <a:t> Inc, had been trying to enter the international Basmati market with brands like '</a:t>
            </a:r>
            <a:r>
              <a:rPr lang="en-US" sz="2800" dirty="0" err="1" smtClean="0"/>
              <a:t>Kasmati</a:t>
            </a:r>
            <a:r>
              <a:rPr lang="en-US" sz="2800" dirty="0" smtClean="0"/>
              <a:t>' and '</a:t>
            </a:r>
            <a:r>
              <a:rPr lang="en-US" sz="2800" dirty="0" err="1" smtClean="0"/>
              <a:t>Texmati</a:t>
            </a:r>
            <a:r>
              <a:rPr lang="en-US" sz="2800" dirty="0" smtClean="0"/>
              <a:t>' described as Basmati-type rice with minimal success.</a:t>
            </a:r>
            <a:endParaRPr lang="en-US" sz="2600" dirty="0"/>
          </a:p>
        </p:txBody>
      </p:sp>
      <p:sp>
        <p:nvSpPr>
          <p:cNvPr id="3" name="Content Placeholder 2"/>
          <p:cNvSpPr>
            <a:spLocks noGrp="1"/>
          </p:cNvSpPr>
          <p:nvPr>
            <p:ph idx="13"/>
          </p:nvPr>
        </p:nvSpPr>
        <p:spPr/>
        <p:txBody>
          <a:bodyPr/>
          <a:lstStyle/>
          <a:p>
            <a:r>
              <a:rPr lang="en-US" dirty="0" smtClean="0"/>
              <a:t>Case Study: </a:t>
            </a:r>
            <a:r>
              <a:rPr lang="en-US" dirty="0" smtClean="0"/>
              <a:t>(</a:t>
            </a:r>
            <a:r>
              <a:rPr lang="en-US" dirty="0" smtClean="0"/>
              <a:t>IP) Protection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However, with the Basmati patent rights, </a:t>
            </a:r>
            <a:r>
              <a:rPr lang="en-US" dirty="0" err="1" smtClean="0"/>
              <a:t>RiceTec</a:t>
            </a:r>
            <a:r>
              <a:rPr lang="en-US" dirty="0" smtClean="0"/>
              <a:t> will now be able to not only call its aromatic rice Basmati within the US, but also label it Basmati for its exports.)</a:t>
            </a:r>
          </a:p>
          <a:p>
            <a:endParaRPr lang="en-US" dirty="0" smtClean="0"/>
          </a:p>
          <a:p>
            <a:r>
              <a:rPr lang="en-US" dirty="0" smtClean="0"/>
              <a:t> India and Pakistan will not only lose out on the 45,000 </a:t>
            </a:r>
            <a:r>
              <a:rPr lang="en-US" dirty="0" err="1" smtClean="0"/>
              <a:t>tonne</a:t>
            </a:r>
            <a:r>
              <a:rPr lang="en-US" dirty="0" smtClean="0"/>
              <a:t> US import market, which forms 10 percent of the total Basmati exports.</a:t>
            </a:r>
            <a:endParaRPr lang="en-US" dirty="0"/>
          </a:p>
        </p:txBody>
      </p:sp>
      <p:sp>
        <p:nvSpPr>
          <p:cNvPr id="3" name="Content Placeholder 2"/>
          <p:cNvSpPr>
            <a:spLocks noGrp="1"/>
          </p:cNvSpPr>
          <p:nvPr>
            <p:ph idx="13"/>
          </p:nvPr>
        </p:nvSpPr>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addition, the patent </a:t>
            </a:r>
            <a:r>
              <a:rPr lang="en-US" dirty="0" smtClean="0"/>
              <a:t>on Basmati </a:t>
            </a:r>
            <a:r>
              <a:rPr lang="en-US" dirty="0" smtClean="0"/>
              <a:t>is believed to be </a:t>
            </a:r>
            <a:r>
              <a:rPr lang="en-US" dirty="0" smtClean="0"/>
              <a:t>a violation </a:t>
            </a:r>
            <a:r>
              <a:rPr lang="en-US" dirty="0" smtClean="0"/>
              <a:t>of the </a:t>
            </a:r>
            <a:r>
              <a:rPr lang="en-US" dirty="0" smtClean="0"/>
              <a:t>fundamental fact </a:t>
            </a:r>
            <a:r>
              <a:rPr lang="en-US" dirty="0" smtClean="0"/>
              <a:t>that the long </a:t>
            </a:r>
            <a:r>
              <a:rPr lang="en-US" dirty="0" smtClean="0"/>
              <a:t>grain aromatic </a:t>
            </a:r>
            <a:r>
              <a:rPr lang="en-US" dirty="0" smtClean="0"/>
              <a:t>rice grown only </a:t>
            </a:r>
            <a:r>
              <a:rPr lang="en-US" dirty="0" smtClean="0"/>
              <a:t>in Punjab</a:t>
            </a:r>
            <a:r>
              <a:rPr lang="en-US" dirty="0" smtClean="0"/>
              <a:t>, Haryana, and </a:t>
            </a:r>
            <a:r>
              <a:rPr lang="en-US" dirty="0" smtClean="0"/>
              <a:t>Uttar Pradesh </a:t>
            </a:r>
            <a:r>
              <a:rPr lang="en-US" dirty="0" smtClean="0"/>
              <a:t>is called Basmati.."</a:t>
            </a:r>
            <a:endParaRPr lang="en-US" dirty="0"/>
          </a:p>
        </p:txBody>
      </p:sp>
      <p:sp>
        <p:nvSpPr>
          <p:cNvPr id="3" name="Content Placeholder 2"/>
          <p:cNvSpPr>
            <a:spLocks noGrp="1"/>
          </p:cNvSpPr>
          <p:nvPr>
            <p:ph idx="13"/>
          </p:nvPr>
        </p:nvSpPr>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sz="2400" dirty="0" smtClean="0"/>
              <a:t>Basmati rice means the "queen of fragrance or the </a:t>
            </a:r>
            <a:r>
              <a:rPr lang="en-US" sz="2400" dirty="0" smtClean="0"/>
              <a:t>perfumed </a:t>
            </a:r>
            <a:r>
              <a:rPr lang="en-US" sz="2400" dirty="0" smtClean="0"/>
              <a:t>one." </a:t>
            </a:r>
          </a:p>
          <a:p>
            <a:pPr algn="just"/>
            <a:r>
              <a:rPr lang="en-US" sz="2400" dirty="0" smtClean="0"/>
              <a:t>Grown in the foothills of the Himalayas for </a:t>
            </a:r>
            <a:r>
              <a:rPr lang="en-US" sz="2400" dirty="0" smtClean="0"/>
              <a:t>thousands-of </a:t>
            </a:r>
            <a:r>
              <a:rPr lang="en-US" sz="2400" dirty="0" smtClean="0"/>
              <a:t>years. </a:t>
            </a:r>
          </a:p>
          <a:p>
            <a:pPr algn="just"/>
            <a:r>
              <a:rPr lang="en-US" sz="2400" dirty="0" err="1" smtClean="0"/>
              <a:t>Perfumy</a:t>
            </a:r>
            <a:r>
              <a:rPr lang="en-US" sz="2400" dirty="0" smtClean="0"/>
              <a:t>, nut-like flavor and aroma.</a:t>
            </a:r>
          </a:p>
          <a:p>
            <a:pPr algn="just"/>
            <a:r>
              <a:rPr lang="en-US" sz="2400" dirty="0" smtClean="0"/>
              <a:t>A long-grained rice with a fine texture </a:t>
            </a:r>
          </a:p>
          <a:p>
            <a:pPr algn="just"/>
            <a:r>
              <a:rPr lang="en-US" sz="2400" dirty="0" smtClean="0"/>
              <a:t>Costliest rice in the world. </a:t>
            </a:r>
          </a:p>
          <a:p>
            <a:pPr algn="just"/>
            <a:r>
              <a:rPr lang="en-US" sz="2400" dirty="0" smtClean="0"/>
              <a:t>Favored by emperors and praised by poets </a:t>
            </a:r>
            <a:r>
              <a:rPr lang="en-US" sz="2400" dirty="0" smtClean="0"/>
              <a:t>for hundreds </a:t>
            </a:r>
            <a:r>
              <a:rPr lang="en-US" sz="2400" dirty="0" smtClean="0"/>
              <a:t>of years. </a:t>
            </a:r>
          </a:p>
          <a:p>
            <a:pPr algn="just"/>
            <a:r>
              <a:rPr lang="en-US" sz="2400" dirty="0" smtClean="0"/>
              <a:t>India is the second largest producer of rice </a:t>
            </a:r>
            <a:r>
              <a:rPr lang="en-US" sz="2400" dirty="0" smtClean="0"/>
              <a:t>after China</a:t>
            </a:r>
            <a:r>
              <a:rPr lang="en-US" sz="2400" dirty="0" smtClean="0"/>
              <a:t>, and grows over a tenth of the world's wheat. </a:t>
            </a:r>
            <a:endParaRPr lang="en-US" sz="2400" dirty="0"/>
          </a:p>
        </p:txBody>
      </p:sp>
      <p:sp>
        <p:nvSpPr>
          <p:cNvPr id="3" name="Content Placeholder 2"/>
          <p:cNvSpPr>
            <a:spLocks noGrp="1"/>
          </p:cNvSpPr>
          <p:nvPr>
            <p:ph idx="13"/>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olo 1"/>
          <p:cNvSpPr>
            <a:spLocks noGrp="1"/>
          </p:cNvSpPr>
          <p:nvPr>
            <p:ph type="ctr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GB" dirty="0" smtClean="0">
                <a:solidFill>
                  <a:schemeClr val="tx1"/>
                </a:solidFill>
              </a:rPr>
              <a:t>Introduction Intellectual Property Rights</a:t>
            </a:r>
            <a:endParaRPr lang="en-GB" dirty="0" smtClean="0">
              <a:solidFill>
                <a:schemeClr val="tx1"/>
              </a:solidFill>
            </a:endParaRPr>
          </a:p>
        </p:txBody>
      </p:sp>
      <p:sp>
        <p:nvSpPr>
          <p:cNvPr id="3" name="Sottotitolo 2"/>
          <p:cNvSpPr>
            <a:spLocks noGrp="1"/>
          </p:cNvSpPr>
          <p:nvPr>
            <p:ph type="subTitle" idx="1"/>
          </p:nvPr>
        </p:nvSpPr>
        <p:spPr/>
        <p:txBody>
          <a:bodyPr/>
          <a:lstStyle/>
          <a:p>
            <a:pPr fontAlgn="auto">
              <a:spcAft>
                <a:spcPts val="0"/>
              </a:spcAft>
              <a:buFont typeface="Arial"/>
              <a:buNone/>
              <a:defRPr/>
            </a:pPr>
            <a:r>
              <a:rPr lang="en-GB" dirty="0" smtClean="0">
                <a:solidFill>
                  <a:schemeClr val="tx1"/>
                </a:solidFill>
              </a:rPr>
              <a:t>Prof. Omar Maaitah</a:t>
            </a:r>
            <a:endParaRPr lang="en-GB"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In  the abstract, "the invention relates to novel </a:t>
            </a:r>
            <a:r>
              <a:rPr lang="en-US" sz="2400" dirty="0" smtClean="0"/>
              <a:t>rice lines </a:t>
            </a:r>
            <a:r>
              <a:rPr lang="en-US" sz="2400" dirty="0" smtClean="0"/>
              <a:t>and to plants and grains of these lines . . . . .</a:t>
            </a:r>
          </a:p>
          <a:p>
            <a:r>
              <a:rPr lang="en-US" sz="2400" dirty="0" smtClean="0"/>
              <a:t>Specifically, one aspect of the invention relates </a:t>
            </a:r>
            <a:r>
              <a:rPr lang="en-US" sz="2400" dirty="0" smtClean="0"/>
              <a:t>to novel </a:t>
            </a:r>
            <a:r>
              <a:rPr lang="en-US" sz="2400" dirty="0" smtClean="0"/>
              <a:t>rice lines whose plants are semi-dwarf </a:t>
            </a:r>
            <a:r>
              <a:rPr lang="en-US" sz="2400" dirty="0" smtClean="0"/>
              <a:t>in stature</a:t>
            </a:r>
            <a:r>
              <a:rPr lang="en-US" sz="2400" dirty="0" smtClean="0"/>
              <a:t>, substantially photoperiod insensitive and </a:t>
            </a:r>
            <a:r>
              <a:rPr lang="en-US" sz="2400" dirty="0" smtClean="0"/>
              <a:t>high yielding</a:t>
            </a:r>
            <a:r>
              <a:rPr lang="en-US" sz="2400" dirty="0" smtClean="0"/>
              <a:t>, and produce rice grains </a:t>
            </a:r>
            <a:r>
              <a:rPr lang="en-US" sz="2400" dirty="0" smtClean="0"/>
              <a:t>having  characteristics </a:t>
            </a:r>
            <a:r>
              <a:rPr lang="en-US" sz="2400" dirty="0" smtClean="0"/>
              <a:t>similar or superior to those of </a:t>
            </a:r>
            <a:r>
              <a:rPr lang="en-US" sz="2400" dirty="0" smtClean="0"/>
              <a:t>good quality </a:t>
            </a:r>
            <a:r>
              <a:rPr lang="en-US" sz="2400" dirty="0" smtClean="0"/>
              <a:t>Basmati rice. Another aspect of the </a:t>
            </a:r>
            <a:r>
              <a:rPr lang="en-US" sz="2400" dirty="0" smtClean="0"/>
              <a:t>invention relates </a:t>
            </a:r>
            <a:r>
              <a:rPr lang="en-US" sz="2400" dirty="0" smtClean="0"/>
              <a:t>to novel rice lines produced from novel </a:t>
            </a:r>
            <a:r>
              <a:rPr lang="en-US" sz="2400" dirty="0" smtClean="0"/>
              <a:t>rice lines </a:t>
            </a:r>
            <a:r>
              <a:rPr lang="en-US" sz="2400" dirty="0" smtClean="0"/>
              <a:t>. . . . "</a:t>
            </a:r>
            <a:endParaRPr lang="en-US" sz="2400" dirty="0"/>
          </a:p>
        </p:txBody>
      </p:sp>
      <p:sp>
        <p:nvSpPr>
          <p:cNvPr id="3" name="Content Placeholder 2"/>
          <p:cNvSpPr>
            <a:spLocks noGrp="1"/>
          </p:cNvSpPr>
          <p:nvPr>
            <p:ph idx="13"/>
          </p:nvPr>
        </p:nvSpPr>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buFont typeface="Wingdings" pitchFamily="2" charset="2"/>
              <a:buChar char="q"/>
            </a:pPr>
            <a:r>
              <a:rPr lang="en-US" sz="2400" dirty="0" smtClean="0"/>
              <a:t>According to Dr </a:t>
            </a:r>
            <a:r>
              <a:rPr lang="en-US" sz="2400" dirty="0" err="1" smtClean="0"/>
              <a:t>Vandana</a:t>
            </a:r>
            <a:r>
              <a:rPr lang="en-US" sz="2400" dirty="0" smtClean="0"/>
              <a:t> Shiva, director of a </a:t>
            </a:r>
            <a:r>
              <a:rPr lang="en-US" sz="2400" dirty="0" err="1" smtClean="0"/>
              <a:t>Delhibased</a:t>
            </a:r>
            <a:r>
              <a:rPr lang="en-US" sz="2400" dirty="0" smtClean="0"/>
              <a:t> research foundation which monitors issues involving patents and </a:t>
            </a:r>
            <a:r>
              <a:rPr lang="en-US" sz="2400" dirty="0" err="1" smtClean="0"/>
              <a:t>biopiracy</a:t>
            </a:r>
            <a:r>
              <a:rPr lang="en-US" sz="2400" dirty="0" smtClean="0"/>
              <a:t>,  </a:t>
            </a:r>
            <a:r>
              <a:rPr lang="en-US" sz="2400" dirty="0" smtClean="0"/>
              <a:t>Moreover, she claims the "theft involved in the </a:t>
            </a:r>
            <a:r>
              <a:rPr lang="en-US" sz="2400" dirty="0" smtClean="0"/>
              <a:t> Basmati </a:t>
            </a:r>
            <a:r>
              <a:rPr lang="en-US" sz="2400" dirty="0" smtClean="0"/>
              <a:t>patent is, therefore, threefold:</a:t>
            </a:r>
          </a:p>
          <a:p>
            <a:pPr marL="914400" indent="-396875" algn="just"/>
            <a:r>
              <a:rPr lang="en-US" sz="2400" dirty="0" smtClean="0"/>
              <a:t>a </a:t>
            </a:r>
            <a:r>
              <a:rPr lang="en-US" sz="2400" dirty="0" smtClean="0"/>
              <a:t>theft of collective intellectual and biodiversity </a:t>
            </a:r>
            <a:r>
              <a:rPr lang="en-US" sz="2400" dirty="0" smtClean="0"/>
              <a:t>heritage </a:t>
            </a:r>
            <a:r>
              <a:rPr lang="en-US" sz="2400" dirty="0" smtClean="0"/>
              <a:t>on Indian </a:t>
            </a:r>
            <a:r>
              <a:rPr lang="en-US" sz="2400" dirty="0" smtClean="0"/>
              <a:t> farmers</a:t>
            </a:r>
            <a:r>
              <a:rPr lang="en-US" sz="2400" dirty="0" smtClean="0"/>
              <a:t>, </a:t>
            </a:r>
          </a:p>
          <a:p>
            <a:pPr marL="914400" indent="-396875" algn="just"/>
            <a:r>
              <a:rPr lang="en-US" sz="2400" dirty="0" smtClean="0"/>
              <a:t>a </a:t>
            </a:r>
            <a:r>
              <a:rPr lang="en-US" sz="2400" dirty="0" smtClean="0"/>
              <a:t>theft from Indian traders and exporters whose </a:t>
            </a:r>
            <a:r>
              <a:rPr lang="en-US" sz="2400" dirty="0" smtClean="0"/>
              <a:t> markets </a:t>
            </a:r>
            <a:r>
              <a:rPr lang="en-US" sz="2400" dirty="0" smtClean="0"/>
              <a:t>are being stolen by </a:t>
            </a:r>
            <a:r>
              <a:rPr lang="en-US" sz="2400" dirty="0" err="1" smtClean="0"/>
              <a:t>RiceTec</a:t>
            </a:r>
            <a:r>
              <a:rPr lang="en-US" sz="2400" dirty="0" smtClean="0"/>
              <a:t> Inc., and ,</a:t>
            </a:r>
          </a:p>
          <a:p>
            <a:pPr marL="914400" indent="-396875" algn="just"/>
            <a:r>
              <a:rPr lang="en-US" sz="2400" dirty="0" smtClean="0"/>
              <a:t>a </a:t>
            </a:r>
            <a:r>
              <a:rPr lang="en-US" sz="2400" dirty="0" smtClean="0"/>
              <a:t>deception of consumers since </a:t>
            </a:r>
            <a:r>
              <a:rPr lang="en-US" sz="2400" dirty="0" err="1" smtClean="0"/>
              <a:t>RiceTec</a:t>
            </a:r>
            <a:r>
              <a:rPr lang="en-US" sz="2400" dirty="0" smtClean="0"/>
              <a:t> is using a </a:t>
            </a:r>
            <a:r>
              <a:rPr lang="en-US" sz="2400" dirty="0" smtClean="0"/>
              <a:t>stolen </a:t>
            </a:r>
            <a:r>
              <a:rPr lang="en-US" sz="2400" dirty="0" smtClean="0"/>
              <a:t>name Basmati for rice which is derived from </a:t>
            </a:r>
            <a:r>
              <a:rPr lang="en-US" sz="2400" dirty="0" smtClean="0"/>
              <a:t>Indian </a:t>
            </a:r>
            <a:r>
              <a:rPr lang="en-US" sz="2400" dirty="0" smtClean="0"/>
              <a:t>rice but not grown in India, and hence not the </a:t>
            </a:r>
            <a:r>
              <a:rPr lang="en-US" sz="2400" dirty="0" smtClean="0"/>
              <a:t> same </a:t>
            </a:r>
            <a:r>
              <a:rPr lang="en-US" sz="2400" dirty="0" smtClean="0"/>
              <a:t>quality."</a:t>
            </a:r>
            <a:endParaRPr lang="en-US" sz="2400" dirty="0"/>
          </a:p>
        </p:txBody>
      </p:sp>
      <p:sp>
        <p:nvSpPr>
          <p:cNvPr id="3" name="Content Placeholder 2"/>
          <p:cNvSpPr>
            <a:spLocks noGrp="1"/>
          </p:cNvSpPr>
          <p:nvPr>
            <p:ph idx="13"/>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egnaposto contenuto 1"/>
          <p:cNvSpPr>
            <a:spLocks noGrp="1"/>
          </p:cNvSpPr>
          <p:nvPr>
            <p:ph idx="1"/>
          </p:nvPr>
        </p:nvSpPr>
        <p:spPr bwMode="auto">
          <a:xfrm>
            <a:off x="457200" y="1147763"/>
            <a:ext cx="8229600" cy="4525962"/>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What is Intellectual Property </a:t>
            </a:r>
          </a:p>
          <a:p>
            <a:r>
              <a:rPr lang="en-US" dirty="0" smtClean="0"/>
              <a:t>Why should I care? </a:t>
            </a:r>
          </a:p>
          <a:p>
            <a:r>
              <a:rPr lang="en-US" dirty="0" smtClean="0"/>
              <a:t>Overview of basic types of IP protection –With some emphasis on Patents… </a:t>
            </a:r>
          </a:p>
          <a:p>
            <a:r>
              <a:rPr lang="en-US" dirty="0" smtClean="0"/>
              <a:t> Apple Case Study</a:t>
            </a:r>
            <a:endParaRPr lang="en-GB" dirty="0" smtClean="0"/>
          </a:p>
        </p:txBody>
      </p:sp>
      <p:sp>
        <p:nvSpPr>
          <p:cNvPr id="3075" name="Segnaposto contenuto 2"/>
          <p:cNvSpPr>
            <a:spLocks noGrp="1"/>
          </p:cNvSpPr>
          <p:nvPr>
            <p:ph idx="13"/>
          </p:nvPr>
        </p:nvSpPr>
        <p:spPr bwMode="auto">
          <a:xfrm>
            <a:off x="457200" y="95250"/>
            <a:ext cx="8229600" cy="60325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Agenda…</a:t>
            </a:r>
            <a:endParaRPr lang="en-GB"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contenuto 1"/>
          <p:cNvSpPr>
            <a:spLocks noGrp="1"/>
          </p:cNvSpPr>
          <p:nvPr>
            <p:ph idx="1"/>
          </p:nvPr>
        </p:nvSpPr>
        <p:spPr bwMode="auto">
          <a:xfrm>
            <a:off x="457200" y="1147762"/>
            <a:ext cx="8229600" cy="5710237"/>
          </a:xfrm>
          <a:noFill/>
          <a:ln>
            <a:miter lim="800000"/>
            <a:headEnd/>
            <a:tailEnd/>
          </a:ln>
        </p:spPr>
        <p:txBody>
          <a:bodyPr vert="horz" wrap="square" lIns="91440" tIns="45720" rIns="91440" bIns="45720" numCol="1" anchor="t" anchorCtr="0" compatLnSpc="1">
            <a:prstTxWarp prst="textNoShape">
              <a:avLst/>
            </a:prstTxWarp>
          </a:bodyPr>
          <a:lstStyle/>
          <a:p>
            <a:pPr marL="430213" indent="182880" algn="just">
              <a:spcBef>
                <a:spcPts val="0"/>
              </a:spcBef>
              <a:spcAft>
                <a:spcPts val="0"/>
              </a:spcAft>
              <a:buSzPct val="45000"/>
              <a:buFont typeface="Wingdings" pitchFamily="2"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US" sz="3600" dirty="0" smtClean="0">
                <a:ea typeface="Arial Unicode MS" pitchFamily="34" charset="-128"/>
              </a:rPr>
              <a:t>A term with broad meaning in common use.</a:t>
            </a:r>
          </a:p>
          <a:p>
            <a:pPr marL="430213" indent="182880" algn="just">
              <a:spcBef>
                <a:spcPts val="0"/>
              </a:spcBef>
              <a:spcAft>
                <a:spcPts val="0"/>
              </a:spcAft>
              <a:buSzPct val="45000"/>
              <a:buFont typeface="Wingdings" pitchFamily="2"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US" sz="3600" dirty="0" smtClean="0">
                <a:ea typeface="Arial Unicode MS" pitchFamily="34" charset="-128"/>
              </a:rPr>
              <a:t>United States Patent and Trademark Office</a:t>
            </a:r>
          </a:p>
          <a:p>
            <a:pPr marL="430213" indent="182880" algn="just">
              <a:spcBef>
                <a:spcPts val="0"/>
              </a:spcBef>
              <a:spcAft>
                <a:spcPts val="0"/>
              </a:spcAft>
              <a:buSzPct val="45000"/>
              <a:buFont typeface="Wingdings" pitchFamily="2"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US" dirty="0" smtClean="0">
                <a:ea typeface="Arial Unicode MS" pitchFamily="34" charset="-128"/>
              </a:rPr>
              <a:t>“It is imagination made real. It is the ownership of dream, an idea, an improvement, an emotion that we can touch, see, hear, and feel.”</a:t>
            </a:r>
          </a:p>
          <a:p>
            <a:pPr marL="430213" indent="182880" algn="just">
              <a:spcBef>
                <a:spcPts val="0"/>
              </a:spcBef>
              <a:spcAft>
                <a:spcPts val="0"/>
              </a:spcAft>
              <a:buSzPct val="45000"/>
              <a:buFont typeface="Wingdings" pitchFamily="2"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US" sz="2400" dirty="0" smtClean="0">
                <a:ea typeface="Arial Unicode MS" pitchFamily="34" charset="-128"/>
              </a:rPr>
              <a:t>http://www.uspto.gov/about/offices/opa/museum.jsp#heading-4</a:t>
            </a:r>
            <a:endParaRPr lang="en-GB" dirty="0" smtClean="0"/>
          </a:p>
        </p:txBody>
      </p:sp>
      <p:sp>
        <p:nvSpPr>
          <p:cNvPr id="4099" name="Segnaposto contenuto 2"/>
          <p:cNvSpPr>
            <a:spLocks noGrp="1"/>
          </p:cNvSpPr>
          <p:nvPr>
            <p:ph idx="13"/>
          </p:nvPr>
        </p:nvSpPr>
        <p:spPr bwMode="auto">
          <a:xfrm>
            <a:off x="457200" y="95250"/>
            <a:ext cx="8229600" cy="60325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What is Intellectual Property (IP)…</a:t>
            </a:r>
            <a:endParaRPr lang="en-GB"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spcAft>
                <a:spcPts val="1425"/>
              </a:spcAft>
              <a:buSzPct val="45000"/>
              <a:buFont typeface="Wingdings" charset="2"/>
              <a:buChar char=""/>
              <a:defRPr/>
            </a:pPr>
            <a:r>
              <a:rPr lang="en-US" dirty="0" smtClean="0"/>
              <a:t>World Intellectual Property Organization (1967)</a:t>
            </a:r>
          </a:p>
          <a:p>
            <a:pPr lvl="1" algn="just">
              <a:spcAft>
                <a:spcPts val="1138"/>
              </a:spcAft>
              <a:buSzPct val="45000"/>
              <a:buFont typeface="Wingdings" charset="2"/>
              <a:buChar char=""/>
              <a:defRPr/>
            </a:pPr>
            <a:r>
              <a:rPr lang="en-US" dirty="0" smtClean="0"/>
              <a:t>An agency of the UN.</a:t>
            </a:r>
          </a:p>
          <a:p>
            <a:pPr marL="563563" indent="-457200" algn="just">
              <a:spcAft>
                <a:spcPts val="1425"/>
              </a:spcAft>
              <a:defRPr/>
            </a:pPr>
            <a:r>
              <a:rPr lang="en-US" dirty="0" smtClean="0"/>
              <a:t> http://www.wipo.int/about-ip/en</a:t>
            </a:r>
            <a:endParaRPr lang="en-US" dirty="0" smtClean="0">
              <a:hlinkClick r:id="rId2"/>
            </a:endParaRPr>
          </a:p>
          <a:p>
            <a:pPr lvl="1" algn="just">
              <a:spcAft>
                <a:spcPts val="1138"/>
              </a:spcAft>
              <a:buSzPct val="45000"/>
              <a:buFont typeface="Wingdings" charset="2"/>
              <a:buChar char=""/>
              <a:defRPr/>
            </a:pPr>
            <a:r>
              <a:rPr lang="en-US" dirty="0" smtClean="0"/>
              <a:t>“Intellectual property (IP) refers to creations of the mind: inventions, literary and artistic works, and symbols, names, images, and designs used in commerce.”</a:t>
            </a:r>
          </a:p>
          <a:p>
            <a:endParaRPr lang="en-US" dirty="0"/>
          </a:p>
        </p:txBody>
      </p:sp>
      <p:sp>
        <p:nvSpPr>
          <p:cNvPr id="3" name="Content Placeholder 2"/>
          <p:cNvSpPr>
            <a:spLocks noGrp="1"/>
          </p:cNvSpPr>
          <p:nvPr>
            <p:ph idx="13"/>
          </p:nvPr>
        </p:nvSpPr>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9862" y="929390"/>
            <a:ext cx="8476938" cy="5306518"/>
          </a:xfrm>
        </p:spPr>
        <p:txBody>
          <a:bodyPr/>
          <a:lstStyle/>
          <a:p>
            <a:pPr algn="just"/>
            <a:r>
              <a:rPr lang="en-US" sz="2800" dirty="0" smtClean="0"/>
              <a:t>Industrial Property describes physical  matter that is the product of an idea or concept for commercial purposes. includes patents for inventions, trademarks, industrial designs and geographical indications. </a:t>
            </a:r>
          </a:p>
          <a:p>
            <a:pPr algn="just"/>
            <a:r>
              <a:rPr lang="en-US" sz="2800" dirty="0" smtClean="0"/>
              <a:t>Literary and artistic works : covers literary works (such as novels, poems and plays), films, music, artistic works (e.g., drawings, paintings, photographs and sculptures). Rights related to copyright include those of performing artists in their performances, producers of phonograms in their recordings, and broadcasters in their radio and television programs.</a:t>
            </a:r>
            <a:endParaRPr lang="en-US" sz="2800" dirty="0"/>
          </a:p>
        </p:txBody>
      </p:sp>
      <p:sp>
        <p:nvSpPr>
          <p:cNvPr id="3" name="Content Placeholder 2"/>
          <p:cNvSpPr>
            <a:spLocks noGrp="1"/>
          </p:cNvSpPr>
          <p:nvPr>
            <p:ph idx="13"/>
          </p:nvPr>
        </p:nvSpPr>
        <p:spPr/>
        <p:txBody>
          <a:bodyPr/>
          <a:lstStyle/>
          <a:p>
            <a:r>
              <a:rPr lang="en-US" dirty="0" smtClean="0"/>
              <a:t>Categories of Intellectual Property</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dirty="0" smtClean="0"/>
              <a:t>Intellectual Property Rights (</a:t>
            </a:r>
            <a:r>
              <a:rPr lang="en-US" dirty="0" err="1" smtClean="0"/>
              <a:t>IPR</a:t>
            </a:r>
            <a:r>
              <a:rPr lang="en-US" dirty="0" smtClean="0"/>
              <a:t>) are legal rights which safeguard creators and other producers of intellectual goods &amp; services by granting them certain time-limited rights to control their use.</a:t>
            </a:r>
          </a:p>
          <a:p>
            <a:pPr algn="just"/>
            <a:endParaRPr lang="en-US" dirty="0"/>
          </a:p>
        </p:txBody>
      </p:sp>
      <p:sp>
        <p:nvSpPr>
          <p:cNvPr id="3" name="Content Placeholder 2"/>
          <p:cNvSpPr>
            <a:spLocks noGrp="1"/>
          </p:cNvSpPr>
          <p:nvPr>
            <p:ph idx="13"/>
          </p:nvPr>
        </p:nvSpPr>
        <p:spPr/>
        <p:txBody>
          <a:bodyPr/>
          <a:lstStyle/>
          <a:p>
            <a:r>
              <a:rPr lang="en-US" sz="2800" dirty="0" smtClean="0"/>
              <a:t>What is </a:t>
            </a:r>
            <a:r>
              <a:rPr lang="en-US" sz="2800" dirty="0" smtClean="0"/>
              <a:t>Intellectual Property Rights (</a:t>
            </a:r>
            <a:r>
              <a:rPr lang="en-US" sz="2800" dirty="0" err="1" smtClean="0"/>
              <a:t>IPR</a:t>
            </a:r>
            <a:r>
              <a:rPr lang="en-US" sz="2800" dirty="0" smtClean="0"/>
              <a:t>)</a:t>
            </a:r>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dirty="0" smtClean="0"/>
              <a:t>They allow creators, or owners, of patents, trademarks or copyrighted works to benefit from their own work or investment in a creation. These rights are outlined in Article 27 of the Universal Declaration of Human Rights, which provides for the right to benefit from the protection of moral and material interests resulting from authorship of scientific, literary or artistic productions</a:t>
            </a:r>
            <a:endParaRPr lang="en-US" dirty="0"/>
          </a:p>
        </p:txBody>
      </p:sp>
      <p:sp>
        <p:nvSpPr>
          <p:cNvPr id="3" name="Content Placeholder 2"/>
          <p:cNvSpPr>
            <a:spLocks noGrp="1"/>
          </p:cNvSpPr>
          <p:nvPr>
            <p:ph idx="13"/>
          </p:nvPr>
        </p:nvSpPr>
        <p:spPr/>
        <p:txBody>
          <a:bodyPr/>
          <a:lstStyle/>
          <a:p>
            <a:r>
              <a:rPr lang="en-US" dirty="0" smtClean="0"/>
              <a:t>What are intellectual property rights?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7616"/>
            <a:ext cx="8229600" cy="5493027"/>
          </a:xfrm>
        </p:spPr>
        <p:txBody>
          <a:bodyPr/>
          <a:lstStyle/>
          <a:p>
            <a:pPr>
              <a:buNone/>
            </a:pPr>
            <a:r>
              <a:rPr lang="en-US" dirty="0" smtClean="0"/>
              <a:t>Patents</a:t>
            </a:r>
          </a:p>
          <a:p>
            <a:r>
              <a:rPr lang="en-US" sz="3000" dirty="0" smtClean="0"/>
              <a:t>Exclusive </a:t>
            </a:r>
            <a:r>
              <a:rPr lang="en-US" sz="3000" dirty="0" smtClean="0"/>
              <a:t>right granted for invention to the owner of </a:t>
            </a:r>
            <a:r>
              <a:rPr lang="en-US" sz="3000" dirty="0" smtClean="0"/>
              <a:t>the </a:t>
            </a:r>
            <a:r>
              <a:rPr lang="en-US" sz="3000" dirty="0" smtClean="0"/>
              <a:t>patent</a:t>
            </a:r>
          </a:p>
          <a:p>
            <a:r>
              <a:rPr lang="en-US" sz="3000" dirty="0" smtClean="0"/>
              <a:t>Granted </a:t>
            </a:r>
            <a:r>
              <a:rPr lang="en-US" sz="3000" dirty="0" smtClean="0"/>
              <a:t>for a limited period, i.e.; 20 years</a:t>
            </a:r>
          </a:p>
          <a:p>
            <a:pPr>
              <a:buNone/>
            </a:pPr>
            <a:r>
              <a:rPr lang="en-US" dirty="0" smtClean="0"/>
              <a:t>Trademarks</a:t>
            </a:r>
          </a:p>
          <a:p>
            <a:pPr algn="just"/>
            <a:r>
              <a:rPr lang="en-US" sz="3000" dirty="0" smtClean="0"/>
              <a:t>Identifies certain goods or services as those produced or provided by a specific person or enterprise</a:t>
            </a:r>
          </a:p>
          <a:p>
            <a:pPr algn="just"/>
            <a:r>
              <a:rPr lang="en-US" sz="3000" dirty="0" smtClean="0"/>
              <a:t>It may be one or a combination of words, letters and numerals</a:t>
            </a:r>
            <a:endParaRPr lang="en-US" sz="3000" dirty="0"/>
          </a:p>
        </p:txBody>
      </p:sp>
      <p:sp>
        <p:nvSpPr>
          <p:cNvPr id="3" name="Content Placeholder 2"/>
          <p:cNvSpPr>
            <a:spLocks noGrp="1"/>
          </p:cNvSpPr>
          <p:nvPr>
            <p:ph idx="13"/>
          </p:nvPr>
        </p:nvSpPr>
        <p:spPr/>
        <p:txBody>
          <a:bodyPr/>
          <a:lstStyle/>
          <a:p>
            <a:r>
              <a:rPr lang="en-US" dirty="0" smtClean="0"/>
              <a:t>Types/ Tools of </a:t>
            </a:r>
            <a:r>
              <a:rPr lang="en-US" dirty="0" err="1" smtClean="0"/>
              <a:t>IPR</a:t>
            </a:r>
            <a:endParaRPr lang="en-US" dirty="0"/>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B1FA07D9A09A440A060260FBACD8473" ma:contentTypeVersion="0" ma:contentTypeDescription="Create a new document." ma:contentTypeScope="" ma:versionID="12eb84ac397744c146ed2774a514a5c2">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7D61D34-19FD-43E3-ABD7-824D3371793D}"/>
</file>

<file path=customXml/itemProps2.xml><?xml version="1.0" encoding="utf-8"?>
<ds:datastoreItem xmlns:ds="http://schemas.openxmlformats.org/officeDocument/2006/customXml" ds:itemID="{EB7758FB-9061-4D4A-BE97-1ECEE224A88D}"/>
</file>

<file path=customXml/itemProps3.xml><?xml version="1.0" encoding="utf-8"?>
<ds:datastoreItem xmlns:ds="http://schemas.openxmlformats.org/officeDocument/2006/customXml" ds:itemID="{F486869B-D9CF-4125-9CC1-71FF531CC1F6}"/>
</file>

<file path=docProps/app.xml><?xml version="1.0" encoding="utf-8"?>
<Properties xmlns="http://schemas.openxmlformats.org/officeDocument/2006/extended-properties" xmlns:vt="http://schemas.openxmlformats.org/officeDocument/2006/docPropsVTypes">
  <TotalTime>153</TotalTime>
  <Words>1193</Words>
  <Application>Microsoft Office PowerPoint</Application>
  <PresentationFormat>On-screen Show (4:3)</PresentationFormat>
  <Paragraphs>71</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Calibri</vt:lpstr>
      <vt:lpstr>Arial</vt:lpstr>
      <vt:lpstr>Titillium Bold</vt:lpstr>
      <vt:lpstr>Tema di Office</vt:lpstr>
      <vt:lpstr>Slide 1</vt:lpstr>
      <vt:lpstr>Introduction Intellectual Property Rights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Consorzioarca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Irene Manzella</dc:creator>
  <cp:lastModifiedBy>Imad Halasah</cp:lastModifiedBy>
  <cp:revision>38</cp:revision>
  <dcterms:created xsi:type="dcterms:W3CDTF">2016-10-21T10:45:11Z</dcterms:created>
  <dcterms:modified xsi:type="dcterms:W3CDTF">2017-11-26T22:40:28Z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0x010100EB1FA07D9A09A440A060260FBACD8473</vt:lpwstr>
  </property>
</Properties>
</file>